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82" r:id="rId5"/>
    <p:sldId id="281" r:id="rId6"/>
    <p:sldId id="258" r:id="rId7"/>
    <p:sldId id="263" r:id="rId8"/>
    <p:sldId id="279" r:id="rId9"/>
    <p:sldId id="261" r:id="rId10"/>
    <p:sldId id="280" r:id="rId11"/>
    <p:sldId id="264" r:id="rId12"/>
    <p:sldId id="266" r:id="rId13"/>
    <p:sldId id="265" r:id="rId14"/>
    <p:sldId id="267" r:id="rId15"/>
    <p:sldId id="268" r:id="rId16"/>
    <p:sldId id="269" r:id="rId17"/>
    <p:sldId id="273" r:id="rId18"/>
    <p:sldId id="275" r:id="rId19"/>
    <p:sldId id="276" r:id="rId20"/>
    <p:sldId id="274" r:id="rId21"/>
    <p:sldId id="277" r:id="rId22"/>
    <p:sldId id="278" r:id="rId23"/>
    <p:sldId id="270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6" d="100"/>
          <a:sy n="66" d="100"/>
        </p:scale>
        <p:origin x="67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9BA0-A611-4858-B24E-07E01381A2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Crime throughout the year vs. crime during the holidays.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C2772-AD70-407A-948E-5FB2B5669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2706" y="4531092"/>
            <a:ext cx="9448800" cy="1733883"/>
          </a:xfrm>
        </p:spPr>
        <p:txBody>
          <a:bodyPr>
            <a:normAutofit/>
          </a:bodyPr>
          <a:lstStyle/>
          <a:p>
            <a:r>
              <a:rPr lang="en-US" b="1" dirty="0"/>
              <a:t>Rusty Gentile</a:t>
            </a:r>
          </a:p>
          <a:p>
            <a:r>
              <a:rPr lang="en-US" b="1" dirty="0" err="1"/>
              <a:t>Minal</a:t>
            </a:r>
            <a:r>
              <a:rPr lang="en-US" b="1" dirty="0"/>
              <a:t> </a:t>
            </a:r>
            <a:r>
              <a:rPr lang="en-US" b="1" dirty="0" err="1"/>
              <a:t>Jajoo</a:t>
            </a:r>
            <a:endParaRPr lang="en-US" b="1" dirty="0"/>
          </a:p>
          <a:p>
            <a:r>
              <a:rPr lang="en-US" b="1" dirty="0"/>
              <a:t>Scott Nubar</a:t>
            </a:r>
          </a:p>
          <a:p>
            <a:r>
              <a:rPr lang="en-US" b="1" dirty="0" err="1"/>
              <a:t>Axander</a:t>
            </a:r>
            <a:r>
              <a:rPr lang="en-US" b="1" dirty="0"/>
              <a:t> Wilson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A475F-7FE1-4265-AF1E-9B90F0E6C50C}"/>
              </a:ext>
            </a:extLst>
          </p:cNvPr>
          <p:cNvSpPr txBox="1"/>
          <p:nvPr/>
        </p:nvSpPr>
        <p:spPr>
          <a:xfrm>
            <a:off x="6096000" y="178967"/>
            <a:ext cx="600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14000"/>
                  </a:schemeClr>
                </a:solidFill>
              </a:rPr>
              <a:t>Team: I don’t want no data scrub.</a:t>
            </a:r>
          </a:p>
        </p:txBody>
      </p:sp>
    </p:spTree>
    <p:extLst>
      <p:ext uri="{BB962C8B-B14F-4D97-AF65-F5344CB8AC3E}">
        <p14:creationId xmlns:p14="http://schemas.microsoft.com/office/powerpoint/2010/main" val="182024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35D02-C057-4DEA-BDCA-19739FF23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349" y="3556201"/>
            <a:ext cx="2136913" cy="5933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FIG 1.3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E139A-8B11-4B57-8E2E-52668E43B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581" y="1004787"/>
            <a:ext cx="9145419" cy="4594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069C2F-9280-49B3-8637-10E369C2CEC8}"/>
              </a:ext>
            </a:extLst>
          </p:cNvPr>
          <p:cNvSpPr txBox="1"/>
          <p:nvPr/>
        </p:nvSpPr>
        <p:spPr>
          <a:xfrm>
            <a:off x="4240697" y="5998265"/>
            <a:ext cx="673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seasonal affect on crime rates. </a:t>
            </a:r>
            <a:r>
              <a:rPr lang="en-US" dirty="0" err="1"/>
              <a:t>I.e</a:t>
            </a:r>
            <a:r>
              <a:rPr lang="en-US" dirty="0"/>
              <a:t> more crimes committed in the summer.</a:t>
            </a:r>
          </a:p>
        </p:txBody>
      </p:sp>
    </p:spTree>
    <p:extLst>
      <p:ext uri="{BB962C8B-B14F-4D97-AF65-F5344CB8AC3E}">
        <p14:creationId xmlns:p14="http://schemas.microsoft.com/office/powerpoint/2010/main" val="319183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6580-626C-44D7-B266-DE797B225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1739" y="837398"/>
            <a:ext cx="9448800" cy="5346834"/>
          </a:xfrm>
        </p:spPr>
        <p:txBody>
          <a:bodyPr>
            <a:normAutofit/>
          </a:bodyPr>
          <a:lstStyle/>
          <a:p>
            <a:r>
              <a:rPr lang="en-US" sz="5000" dirty="0"/>
              <a:t>Do cities with the least amount of crime experience an increase in crime that is more than noticeable during major shopping holidays?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D1419-6D74-43B2-96C5-32A3E4CA47F0}"/>
              </a:ext>
            </a:extLst>
          </p:cNvPr>
          <p:cNvSpPr txBox="1"/>
          <p:nvPr/>
        </p:nvSpPr>
        <p:spPr>
          <a:xfrm>
            <a:off x="3157086" y="56512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Nubar</a:t>
            </a:r>
          </a:p>
        </p:txBody>
      </p:sp>
    </p:spTree>
    <p:extLst>
      <p:ext uri="{BB962C8B-B14F-4D97-AF65-F5344CB8AC3E}">
        <p14:creationId xmlns:p14="http://schemas.microsoft.com/office/powerpoint/2010/main" val="32414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4C85-A8BC-48A5-8CDE-03F438E3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61" y="2776888"/>
            <a:ext cx="2014086" cy="40241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Population &amp; Total Crimes vs. </a:t>
            </a:r>
          </a:p>
          <a:p>
            <a:pPr marL="0" indent="0" algn="ctr">
              <a:buNone/>
            </a:pPr>
            <a:r>
              <a:rPr lang="en-US" dirty="0"/>
              <a:t>Crimes per Capita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D8662-68B6-47E8-AAF8-2417ED188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792" y="2541069"/>
            <a:ext cx="8741207" cy="29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8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96BF39-8050-46F5-8E8A-EE265C899853}"/>
              </a:ext>
            </a:extLst>
          </p:cNvPr>
          <p:cNvSpPr txBox="1"/>
          <p:nvPr/>
        </p:nvSpPr>
        <p:spPr>
          <a:xfrm>
            <a:off x="2211571" y="5734505"/>
            <a:ext cx="4486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FIG 2.1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65F11E-8B75-46B5-9920-EFF2A4C7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40" y="1590962"/>
            <a:ext cx="6380015" cy="39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D736A5-185E-4917-AD67-59729CAD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341" y="2664680"/>
            <a:ext cx="6487659" cy="39328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39FE47-44F4-424E-A22C-FD27EA849849}"/>
              </a:ext>
            </a:extLst>
          </p:cNvPr>
          <p:cNvSpPr txBox="1"/>
          <p:nvPr/>
        </p:nvSpPr>
        <p:spPr>
          <a:xfrm>
            <a:off x="7473371" y="1065992"/>
            <a:ext cx="193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FIG 2.2</a:t>
            </a:r>
          </a:p>
        </p:txBody>
      </p:sp>
    </p:spTree>
    <p:extLst>
      <p:ext uri="{BB962C8B-B14F-4D97-AF65-F5344CB8AC3E}">
        <p14:creationId xmlns:p14="http://schemas.microsoft.com/office/powerpoint/2010/main" val="181725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0D8B-FAB7-4DB4-AD9E-6D917523E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456" y="2136808"/>
            <a:ext cx="9448800" cy="3089710"/>
          </a:xfrm>
        </p:spPr>
        <p:txBody>
          <a:bodyPr>
            <a:noAutofit/>
          </a:bodyPr>
          <a:lstStyle/>
          <a:p>
            <a:r>
              <a:rPr lang="en-US" sz="4000" dirty="0"/>
              <a:t>Which holiday does crime more frequently occur?</a:t>
            </a:r>
            <a:br>
              <a:rPr lang="en-US" sz="40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F63E3-0AB4-4E89-BAF8-CEE7A36E2E1E}"/>
              </a:ext>
            </a:extLst>
          </p:cNvPr>
          <p:cNvSpPr txBox="1"/>
          <p:nvPr/>
        </p:nvSpPr>
        <p:spPr>
          <a:xfrm>
            <a:off x="3095415" y="5632922"/>
            <a:ext cx="308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Minal</a:t>
            </a:r>
            <a:r>
              <a:rPr lang="en-US" dirty="0"/>
              <a:t> </a:t>
            </a:r>
            <a:r>
              <a:rPr lang="en-US" dirty="0" err="1"/>
              <a:t>Jajoo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84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AA54F-53D3-4395-BC05-BB8E768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22" y="3294913"/>
            <a:ext cx="2259419" cy="2196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FIG 3.1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7A9BB-C816-4275-97A1-E6B7114B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005" y="1499398"/>
            <a:ext cx="8879958" cy="449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5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BDD18-EA68-4FF6-B9F6-D8D1DDE13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04" y="3292835"/>
            <a:ext cx="2420178" cy="1239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FIG 3.2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B06A4-5FDF-417B-AE67-B5758A22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294" y="1693629"/>
            <a:ext cx="8919410" cy="443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8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54A7-8CDC-4964-8C74-11F9B02F0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352" y="1843238"/>
            <a:ext cx="9448800" cy="3103924"/>
          </a:xfrm>
        </p:spPr>
        <p:txBody>
          <a:bodyPr>
            <a:normAutofit fontScale="90000"/>
          </a:bodyPr>
          <a:lstStyle/>
          <a:p>
            <a:r>
              <a:rPr lang="en-US" dirty="0"/>
              <a:t>Do the holidays have an impact on crime location?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F3FD6-68E0-40BA-A4A0-9272AD9825F4}"/>
              </a:ext>
            </a:extLst>
          </p:cNvPr>
          <p:cNvSpPr txBox="1"/>
          <p:nvPr/>
        </p:nvSpPr>
        <p:spPr>
          <a:xfrm>
            <a:off x="2871893" y="5581227"/>
            <a:ext cx="291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Axander</a:t>
            </a:r>
            <a:r>
              <a:rPr lang="en-US" dirty="0"/>
              <a:t> Wilson</a:t>
            </a:r>
          </a:p>
        </p:txBody>
      </p:sp>
    </p:spTree>
    <p:extLst>
      <p:ext uri="{BB962C8B-B14F-4D97-AF65-F5344CB8AC3E}">
        <p14:creationId xmlns:p14="http://schemas.microsoft.com/office/powerpoint/2010/main" val="3786069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83A24-69CE-4D7F-9555-BCB7F91F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13" y="2176670"/>
            <a:ext cx="6113313" cy="3419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906A6-CDF2-4F91-B59D-C8A9E63D4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316" y="2176670"/>
            <a:ext cx="5980684" cy="3379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A4819-24C8-4ABC-A8DE-096B7E97202E}"/>
              </a:ext>
            </a:extLst>
          </p:cNvPr>
          <p:cNvSpPr txBox="1"/>
          <p:nvPr/>
        </p:nvSpPr>
        <p:spPr>
          <a:xfrm>
            <a:off x="2067340" y="1749287"/>
            <a:ext cx="179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 – Holiday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C41F3-49E8-4178-A070-8A36DADF3B97}"/>
              </a:ext>
            </a:extLst>
          </p:cNvPr>
          <p:cNvSpPr txBox="1"/>
          <p:nvPr/>
        </p:nvSpPr>
        <p:spPr>
          <a:xfrm>
            <a:off x="8689793" y="1759227"/>
            <a:ext cx="102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Holiday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64B13-0323-4367-B689-91A0526BE062}"/>
              </a:ext>
            </a:extLst>
          </p:cNvPr>
          <p:cNvSpPr txBox="1"/>
          <p:nvPr/>
        </p:nvSpPr>
        <p:spPr>
          <a:xfrm>
            <a:off x="4209222" y="853039"/>
            <a:ext cx="5208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Chicago Heat Map</a:t>
            </a:r>
          </a:p>
        </p:txBody>
      </p:sp>
    </p:spTree>
    <p:extLst>
      <p:ext uri="{BB962C8B-B14F-4D97-AF65-F5344CB8AC3E}">
        <p14:creationId xmlns:p14="http://schemas.microsoft.com/office/powerpoint/2010/main" val="1329587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E7D4-4B9F-4835-8FD6-1BA2A74D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338"/>
            <a:ext cx="12192000" cy="5927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242B2-F81F-4DED-AE3E-3F030818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1" y="274546"/>
            <a:ext cx="3667539" cy="6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6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B015324-98EE-4370-8001-85C1278A1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E49BFF-40A2-4616-8638-9CBE4EC1F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E1519-43A7-43F1-88ED-7870499E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698859"/>
            <a:ext cx="2144028" cy="665714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E68A5-7DED-4E19-A413-D4F69539D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4687486"/>
            <a:ext cx="3977639" cy="1644349"/>
          </a:xfrm>
        </p:spPr>
        <p:txBody>
          <a:bodyPr>
            <a:normAutofit/>
          </a:bodyPr>
          <a:lstStyle/>
          <a:p>
            <a:r>
              <a:rPr lang="en-US" sz="2000" dirty="0"/>
              <a:t>There is a relationship between an increase in crime through out the year during major shopping holidays.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EB2C74-0F37-4270-B60F-71D494109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025757"/>
              </p:ext>
            </p:extLst>
          </p:nvPr>
        </p:nvGraphicFramePr>
        <p:xfrm>
          <a:off x="5829657" y="255238"/>
          <a:ext cx="5531856" cy="6450576"/>
        </p:xfrm>
        <a:graphic>
          <a:graphicData uri="http://schemas.openxmlformats.org/drawingml/2006/table">
            <a:tbl>
              <a:tblPr>
                <a:noFill/>
                <a:tableStyleId>{69012ECD-51FC-41F1-AA8D-1B2483CD663E}</a:tableStyleId>
              </a:tblPr>
              <a:tblGrid>
                <a:gridCol w="3168210">
                  <a:extLst>
                    <a:ext uri="{9D8B030D-6E8A-4147-A177-3AD203B41FA5}">
                      <a16:colId xmlns:a16="http://schemas.microsoft.com/office/drawing/2014/main" val="3277159449"/>
                    </a:ext>
                  </a:extLst>
                </a:gridCol>
                <a:gridCol w="2363646">
                  <a:extLst>
                    <a:ext uri="{9D8B030D-6E8A-4147-A177-3AD203B41FA5}">
                      <a16:colId xmlns:a16="http://schemas.microsoft.com/office/drawing/2014/main" val="539500622"/>
                    </a:ext>
                  </a:extLst>
                </a:gridCol>
              </a:tblGrid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New Years Day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1/1/2016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564593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Martin Luther King Day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1/18/2016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872899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 Bowl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2/7/2016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642775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Valentine's Day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2/14/2016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096753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Easter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3/27/2016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857329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Earth Day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4/22/2016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981178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Mother's Day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5/8/2016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512614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Memorial Day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5/30/2016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7578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Father's Day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6/19/2016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197726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Independence Day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7/4/2016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192299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Labor Day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9/5/2016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354844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Halloween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10/31/2016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307054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Veteran's Day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11/11/2016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666225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Thanksgiving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11/24/2016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305883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Black Friday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11/25/2016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78789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Cyber Monday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11/28/2016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53175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Hanukkah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12/23/2016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772943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Christmas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12/25/2016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625998"/>
                  </a:ext>
                </a:extLst>
              </a:tr>
              <a:tr h="28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New Year's Eve</a:t>
                      </a:r>
                      <a:endParaRPr lang="en-US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12/31/2016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144" marR="94608" marT="63072" marB="63072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390830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203573A0-9AA7-4203-A56B-0C40D3148016}"/>
              </a:ext>
            </a:extLst>
          </p:cNvPr>
          <p:cNvSpPr txBox="1">
            <a:spLocks/>
          </p:cNvSpPr>
          <p:nvPr/>
        </p:nvSpPr>
        <p:spPr>
          <a:xfrm>
            <a:off x="685799" y="3899904"/>
            <a:ext cx="2461662" cy="6657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Hypothesis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57C78EC-DC38-4E58-BE7F-984E2CA2A336}"/>
              </a:ext>
            </a:extLst>
          </p:cNvPr>
          <p:cNvSpPr txBox="1">
            <a:spLocks/>
          </p:cNvSpPr>
          <p:nvPr/>
        </p:nvSpPr>
        <p:spPr>
          <a:xfrm>
            <a:off x="685799" y="2516222"/>
            <a:ext cx="3977639" cy="164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View crime throughout the year of 2016 and measure it against crime that only occurred during the holidays.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84014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A777-320C-469D-B8B2-4CBCD13D4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725" y="794504"/>
            <a:ext cx="3846914" cy="9673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dirty="0"/>
              <a:t>FIG 4.1&amp; FIG 4.2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6AE99-B67C-4216-91B4-D9FA6D63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503"/>
            <a:ext cx="5840095" cy="519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00713-0916-4491-B68A-39DE9945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492" y="1491504"/>
            <a:ext cx="6186460" cy="519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7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341EB8-A38E-48C8-8354-92616CE41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739"/>
            <a:ext cx="12205153" cy="6162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8C599-490B-4BE1-B98B-7ECEB5EAD08A}"/>
              </a:ext>
            </a:extLst>
          </p:cNvPr>
          <p:cNvSpPr txBox="1"/>
          <p:nvPr/>
        </p:nvSpPr>
        <p:spPr>
          <a:xfrm>
            <a:off x="6549887" y="295629"/>
            <a:ext cx="304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New York Heat Map</a:t>
            </a:r>
          </a:p>
        </p:txBody>
      </p:sp>
    </p:spTree>
    <p:extLst>
      <p:ext uri="{BB962C8B-B14F-4D97-AF65-F5344CB8AC3E}">
        <p14:creationId xmlns:p14="http://schemas.microsoft.com/office/powerpoint/2010/main" val="2621068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0372FE-3C91-4907-B165-8C63A84F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85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F5F6-069A-4B43-976F-9A4FF918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8451B-ACE6-467F-8CD2-395B60FAE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736333"/>
          </a:xfrm>
        </p:spPr>
        <p:txBody>
          <a:bodyPr/>
          <a:lstStyle/>
          <a:p>
            <a:r>
              <a:rPr lang="en-US" dirty="0"/>
              <a:t>Given our data set we were not able to prove if there was any correlation between an increase in crime during major shopping holidays.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62102-D38F-433C-BA5A-903C3DE682D4}"/>
              </a:ext>
            </a:extLst>
          </p:cNvPr>
          <p:cNvSpPr txBox="1"/>
          <p:nvPr/>
        </p:nvSpPr>
        <p:spPr>
          <a:xfrm>
            <a:off x="932882" y="3429000"/>
            <a:ext cx="8110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Austin = -0.573</a:t>
            </a:r>
          </a:p>
          <a:p>
            <a:r>
              <a:rPr lang="en-US" dirty="0"/>
              <a:t>T Austin = 56.7%</a:t>
            </a:r>
          </a:p>
          <a:p>
            <a:endParaRPr lang="en-US" dirty="0"/>
          </a:p>
          <a:p>
            <a:r>
              <a:rPr lang="en-US" dirty="0"/>
              <a:t>T LA = 0.8958879334012444</a:t>
            </a:r>
          </a:p>
          <a:p>
            <a:r>
              <a:rPr lang="en-US" dirty="0"/>
              <a:t>P LA = 37.1 %</a:t>
            </a:r>
          </a:p>
          <a:p>
            <a:endParaRPr lang="en-US" dirty="0"/>
          </a:p>
          <a:p>
            <a:r>
              <a:rPr lang="en-US" dirty="0"/>
              <a:t>T Chicago: -2.078106931167499</a:t>
            </a:r>
          </a:p>
          <a:p>
            <a:r>
              <a:rPr lang="en-US" dirty="0"/>
              <a:t>P Chicago: 3.84%</a:t>
            </a:r>
          </a:p>
          <a:p>
            <a:endParaRPr lang="en-US" dirty="0"/>
          </a:p>
          <a:p>
            <a:r>
              <a:rPr lang="en-US" dirty="0"/>
              <a:t>Chicago average difference: -23.8 crimes per day </a:t>
            </a:r>
          </a:p>
          <a:p>
            <a:r>
              <a:rPr lang="en-US" dirty="0"/>
              <a:t>Chicago average % difference: -4.43 %</a:t>
            </a:r>
          </a:p>
        </p:txBody>
      </p:sp>
    </p:spTree>
    <p:extLst>
      <p:ext uri="{BB962C8B-B14F-4D97-AF65-F5344CB8AC3E}">
        <p14:creationId xmlns:p14="http://schemas.microsoft.com/office/powerpoint/2010/main" val="2445828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FB38-956C-4F73-B4CF-B9D6875D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Data Analysis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D4F1-3250-41B4-911E-916289C84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Types when merging data frames for all cities.</a:t>
            </a:r>
          </a:p>
          <a:p>
            <a:r>
              <a:rPr lang="en-US" dirty="0"/>
              <a:t>Inconsistent categories between cities. Some has hundreds.</a:t>
            </a:r>
          </a:p>
          <a:p>
            <a:r>
              <a:rPr lang="en-US" dirty="0"/>
              <a:t>Struggles with heat map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60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8226-5B91-47AD-9247-4EDF7B8E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941" y="2333290"/>
            <a:ext cx="8610600" cy="2801787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6892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CDDB-84E3-4283-8F87-B1B45DDC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68A7-E109-445F-9667-D256813E6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an increase in crime during major shopping holidays?</a:t>
            </a:r>
          </a:p>
          <a:p>
            <a:r>
              <a:rPr lang="en-US" dirty="0"/>
              <a:t>Do cities with the least amount of crime experience an increase in crime that is more than noticeable during major shopping holidays?</a:t>
            </a:r>
          </a:p>
          <a:p>
            <a:r>
              <a:rPr lang="en-US" dirty="0"/>
              <a:t>Which holiday does crime more frequently occur? </a:t>
            </a:r>
          </a:p>
          <a:p>
            <a:pPr lvl="1"/>
            <a:r>
              <a:rPr lang="en-US" sz="2200" dirty="0"/>
              <a:t>Which crimes are more prevalent during major shopping holidays?</a:t>
            </a:r>
          </a:p>
          <a:p>
            <a:r>
              <a:rPr lang="en-US" sz="2400" dirty="0"/>
              <a:t>Do the holidays have an impact on crime location?</a:t>
            </a:r>
          </a:p>
        </p:txBody>
      </p:sp>
    </p:spTree>
    <p:extLst>
      <p:ext uri="{BB962C8B-B14F-4D97-AF65-F5344CB8AC3E}">
        <p14:creationId xmlns:p14="http://schemas.microsoft.com/office/powerpoint/2010/main" val="329762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ounded Rectangle 14">
            <a:extLst>
              <a:ext uri="{FF2B5EF4-FFF2-40B4-BE49-F238E27FC236}">
                <a16:creationId xmlns:a16="http://schemas.microsoft.com/office/drawing/2014/main" id="{B781DC51-1D15-43A2-AB4F-2051C5F1C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08B81-C8A4-4EEF-A211-877A35E98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2B94A0-9C04-497F-9F2A-234AC715B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9CB58F-9DB1-495E-8241-D8994104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FF498C-5B5D-4124-8A22-E3CE8AAD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Crime Categories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D723DB-B837-4919-9E7B-DC0148A9B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573539"/>
              </p:ext>
            </p:extLst>
          </p:nvPr>
        </p:nvGraphicFramePr>
        <p:xfrm>
          <a:off x="5279472" y="763160"/>
          <a:ext cx="6290226" cy="5144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90226">
                  <a:extLst>
                    <a:ext uri="{9D8B030D-6E8A-4147-A177-3AD203B41FA5}">
                      <a16:colId xmlns:a16="http://schemas.microsoft.com/office/drawing/2014/main" val="3021685483"/>
                    </a:ext>
                  </a:extLst>
                </a:gridCol>
              </a:tblGrid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Crime key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66488788"/>
                  </a:ext>
                </a:extLst>
              </a:tr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ASSAULT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49148825"/>
                  </a:ext>
                </a:extLst>
              </a:tr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RAPE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934808172"/>
                  </a:ext>
                </a:extLst>
              </a:tr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THEFT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820596043"/>
                  </a:ext>
                </a:extLst>
              </a:tr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ARSON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575936772"/>
                  </a:ext>
                </a:extLst>
              </a:tr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ATTEMPT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505901910"/>
                  </a:ext>
                </a:extLst>
              </a:tr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DRUG OFFENSE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802379369"/>
                  </a:ext>
                </a:extLst>
              </a:tr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BURGLARY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095197265"/>
                  </a:ext>
                </a:extLst>
              </a:tr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MOTOR VEHICLE THEFT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642520495"/>
                  </a:ext>
                </a:extLst>
              </a:tr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FRAUD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524646002"/>
                  </a:ext>
                </a:extLst>
              </a:tr>
              <a:tr h="439872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MURDER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688566015"/>
                  </a:ext>
                </a:extLst>
              </a:tr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THEFT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172572453"/>
                  </a:ext>
                </a:extLst>
              </a:tr>
              <a:tr h="392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MISC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721583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09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1DBD-F2D4-4F87-B1FC-ECE2548A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3F70-B9F7-4194-A33C-731ED1C9C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D159C-32A8-4ED3-9099-CF9DB837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4560"/>
            <a:ext cx="121920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9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6D14-CF23-40E8-A214-A655CEAA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Scrubbed Data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BB03E9-5951-4D8A-8DD9-05DC9BD2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32401-C065-4051-9DF9-62E67D62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988"/>
            <a:ext cx="12192000" cy="38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1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A44E-4B63-4762-9D16-EEFB00DD3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2921" y="1587633"/>
            <a:ext cx="9448800" cy="3162969"/>
          </a:xfrm>
        </p:spPr>
        <p:txBody>
          <a:bodyPr>
            <a:normAutofit fontScale="90000"/>
          </a:bodyPr>
          <a:lstStyle/>
          <a:p>
            <a:r>
              <a:rPr lang="en-US" dirty="0"/>
              <a:t>Is there an increase in crime during major shopping holidays?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28B3D-3A97-451F-B650-2BB539458D2F}"/>
              </a:ext>
            </a:extLst>
          </p:cNvPr>
          <p:cNvSpPr txBox="1"/>
          <p:nvPr/>
        </p:nvSpPr>
        <p:spPr>
          <a:xfrm>
            <a:off x="3364029" y="5159141"/>
            <a:ext cx="247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Rusty Gentile</a:t>
            </a:r>
          </a:p>
        </p:txBody>
      </p:sp>
    </p:spTree>
    <p:extLst>
      <p:ext uri="{BB962C8B-B14F-4D97-AF65-F5344CB8AC3E}">
        <p14:creationId xmlns:p14="http://schemas.microsoft.com/office/powerpoint/2010/main" val="70647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255A-AB36-4559-8254-3B7DEC16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73" y="3528907"/>
            <a:ext cx="1966293" cy="695568"/>
          </a:xfrm>
        </p:spPr>
        <p:txBody>
          <a:bodyPr/>
          <a:lstStyle/>
          <a:p>
            <a:r>
              <a:rPr lang="en-US" dirty="0"/>
              <a:t>FIG 1.1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1307FC-92B2-4C23-9400-21C98DC3F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854" y="861498"/>
            <a:ext cx="6820207" cy="4780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6CE8C-8233-48DB-AF66-C3C004A6C62A}"/>
              </a:ext>
            </a:extLst>
          </p:cNvPr>
          <p:cNvSpPr txBox="1"/>
          <p:nvPr/>
        </p:nvSpPr>
        <p:spPr>
          <a:xfrm>
            <a:off x="7381461" y="5818713"/>
            <a:ext cx="2517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4.43% decrease in crime on holidays</a:t>
            </a:r>
          </a:p>
          <a:p>
            <a:r>
              <a:rPr lang="en-US" dirty="0"/>
              <a:t>@P = 3.84%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75C242-94F7-4194-B9EC-0E32E214060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640418" y="5274365"/>
            <a:ext cx="318052" cy="54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2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C21F-1CD5-468D-B661-42C51E0A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53" y="3473898"/>
            <a:ext cx="2012674" cy="5337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/>
              <a:t>FIG 1.2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78CEA-D48B-4F48-8E73-EAF58F02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39" y="772617"/>
            <a:ext cx="8415825" cy="586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7414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Microsoft Office PowerPoint</Application>
  <PresentationFormat>Widescreen</PresentationFormat>
  <Paragraphs>115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Vapor Trail</vt:lpstr>
      <vt:lpstr>Crime throughout the year vs. crime during the holidays. </vt:lpstr>
      <vt:lpstr>Synopsis</vt:lpstr>
      <vt:lpstr>Questions</vt:lpstr>
      <vt:lpstr>Crime Categories</vt:lpstr>
      <vt:lpstr>Sample Raw Data</vt:lpstr>
      <vt:lpstr>Sample Scrubbed Data set</vt:lpstr>
      <vt:lpstr>Is there an increase in crime during major shopping holidays? </vt:lpstr>
      <vt:lpstr>FIG 1.1</vt:lpstr>
      <vt:lpstr>PowerPoint Presentation</vt:lpstr>
      <vt:lpstr>PowerPoint Presentation</vt:lpstr>
      <vt:lpstr>Do cities with the least amount of crime experience an increase in crime that is more than noticeable during major shopping holidays? </vt:lpstr>
      <vt:lpstr>PowerPoint Presentation</vt:lpstr>
      <vt:lpstr>PowerPoint Presentation</vt:lpstr>
      <vt:lpstr>Which holiday does crime more frequently occur?  </vt:lpstr>
      <vt:lpstr>PowerPoint Presentation</vt:lpstr>
      <vt:lpstr>PowerPoint Presentation</vt:lpstr>
      <vt:lpstr>Do the holidays have an impact on crime location?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Errors in Data Analysis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throughout the year vs. crime during the holidays. </dc:title>
  <dc:creator>Nubar, Scott</dc:creator>
  <cp:lastModifiedBy>Nubar, Scott</cp:lastModifiedBy>
  <cp:revision>2</cp:revision>
  <dcterms:created xsi:type="dcterms:W3CDTF">2018-11-03T14:37:32Z</dcterms:created>
  <dcterms:modified xsi:type="dcterms:W3CDTF">2018-11-03T17:43:53Z</dcterms:modified>
</cp:coreProperties>
</file>